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65" r:id="rId2"/>
    <p:sldId id="430" r:id="rId3"/>
    <p:sldId id="345" r:id="rId4"/>
    <p:sldId id="431" r:id="rId5"/>
    <p:sldId id="441" r:id="rId6"/>
    <p:sldId id="432" r:id="rId7"/>
    <p:sldId id="450" r:id="rId8"/>
    <p:sldId id="442" r:id="rId9"/>
    <p:sldId id="444" r:id="rId10"/>
    <p:sldId id="451" r:id="rId11"/>
    <p:sldId id="452" r:id="rId12"/>
    <p:sldId id="350" r:id="rId13"/>
    <p:sldId id="351" r:id="rId14"/>
    <p:sldId id="352" r:id="rId15"/>
    <p:sldId id="440" r:id="rId16"/>
    <p:sldId id="453" r:id="rId17"/>
    <p:sldId id="445" r:id="rId18"/>
    <p:sldId id="433" r:id="rId19"/>
    <p:sldId id="434" r:id="rId20"/>
    <p:sldId id="455" r:id="rId21"/>
    <p:sldId id="388" r:id="rId22"/>
    <p:sldId id="457" r:id="rId23"/>
    <p:sldId id="437" r:id="rId24"/>
    <p:sldId id="461" r:id="rId25"/>
    <p:sldId id="459" r:id="rId26"/>
    <p:sldId id="460" r:id="rId27"/>
    <p:sldId id="464" r:id="rId28"/>
    <p:sldId id="449" r:id="rId29"/>
    <p:sldId id="463" r:id="rId30"/>
    <p:sldId id="45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000000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704" autoAdjust="0"/>
  </p:normalViewPr>
  <p:slideViewPr>
    <p:cSldViewPr snapToGrid="0" showGuides="1">
      <p:cViewPr varScale="1">
        <p:scale>
          <a:sx n="99" d="100"/>
          <a:sy n="99" d="100"/>
        </p:scale>
        <p:origin x="-102" y="-102"/>
      </p:cViewPr>
      <p:guideLst>
        <p:guide orient="horz" pos="2468"/>
        <p:guide pos="2876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E6B0-2E80-4B9E-B6FB-A60228E1260C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DF83B-58FB-467C-B46C-B62252864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555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35364-CE98-4892-ADDA-DC792BAFE1DF}" type="slidenum">
              <a:rPr lang="en-US"/>
              <a:pPr/>
              <a:t>21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9583" y="0"/>
            <a:ext cx="3485873" cy="583406"/>
          </a:xfrm>
          <a:prstGeom prst="rect">
            <a:avLst/>
          </a:prstGeom>
          <a:gradFill flip="none"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  <a:tileRect/>
          </a:gradFill>
        </p:spPr>
        <p:txBody>
          <a:bodyPr anchor="ctr" anchorCtr="0"/>
          <a:lstStyle>
            <a:lvl1pPr marL="0" indent="0">
              <a:buNone/>
              <a:defRPr sz="3200" b="1" baseline="0">
                <a:solidFill>
                  <a:srgbClr val="FFFF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8442" y="680936"/>
            <a:ext cx="8807283" cy="560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44A6-B56A-49D2-9710-FF60FF65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5C4D97-DE8E-47B3-A692-F14DA5655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2568-91EC-4BB9-A9A6-24F319592898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24" y="1065959"/>
            <a:ext cx="5943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</a:t>
            </a:r>
          </a:p>
          <a:p>
            <a:r>
              <a:rPr lang="en-US" sz="2400" b="1" dirty="0" smtClean="0"/>
              <a:t>Page 467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96900" y="4295775"/>
            <a:ext cx="2527300" cy="784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58" name="Picture 2" descr="http://static.fjcdn.com/pictures/Solid+liquid+gas+not+ocbut+enjoy+anyways_9d6ed8_360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539" y="2545342"/>
            <a:ext cx="3652170" cy="2745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34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CA9E-D697-425E-A353-CDB9D9FDE3C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7319963" y="554926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Relationship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T and P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11" y="1376499"/>
            <a:ext cx="3852585" cy="24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250" y="1066249"/>
            <a:ext cx="2930456" cy="31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4282109" y="2444472"/>
            <a:ext cx="9856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95120" y="4383159"/>
            <a:ext cx="36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y</a:t>
            </a:r>
            <a:r>
              <a:rPr lang="en-US" sz="2400" dirty="0" smtClean="0"/>
              <a:t>    =       </a:t>
            </a:r>
            <a:r>
              <a:rPr lang="en-US" sz="2400" dirty="0" smtClean="0">
                <a:solidFill>
                  <a:srgbClr val="7030A0"/>
                </a:solidFill>
              </a:rPr>
              <a:t>m</a:t>
            </a:r>
            <a:r>
              <a:rPr lang="en-US" sz="2400" dirty="0" smtClean="0"/>
              <a:t>     •    </a:t>
            </a:r>
            <a:r>
              <a:rPr lang="en-US" sz="2400" dirty="0" smtClean="0">
                <a:solidFill>
                  <a:srgbClr val="FFC000"/>
                </a:solidFill>
              </a:rPr>
              <a:t>x</a:t>
            </a:r>
            <a:r>
              <a:rPr lang="en-US" sz="2400" dirty="0" smtClean="0"/>
              <a:t>    +   b</a:t>
            </a:r>
            <a:endParaRPr lang="en-US" sz="2400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504345" y="5225166"/>
            <a:ext cx="936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err="1">
                <a:solidFill>
                  <a:srgbClr val="3333FF"/>
                </a:solidFill>
              </a:rPr>
              <a:t>ln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i="1" dirty="0">
                <a:solidFill>
                  <a:srgbClr val="3333FF"/>
                </a:solidFill>
              </a:rPr>
              <a:t>P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 </a:t>
            </a: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515349" y="4991662"/>
            <a:ext cx="85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7030A0"/>
                </a:solidFill>
              </a:rPr>
              <a:t>H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vap</a:t>
            </a:r>
            <a:endParaRPr lang="en-US" sz="2400" baseline="-25000" dirty="0">
              <a:solidFill>
                <a:srgbClr val="7030A0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716507" y="5471467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dirty="0" smtClean="0">
                <a:solidFill>
                  <a:srgbClr val="FFC000"/>
                </a:solidFill>
              </a:rPr>
              <a:t>T</a:t>
            </a:r>
            <a:endParaRPr lang="en-US" sz="2400" i="1" dirty="0">
              <a:solidFill>
                <a:srgbClr val="FFC000"/>
              </a:solidFill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7732382" y="5481627"/>
            <a:ext cx="334658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8145449" y="5159355"/>
            <a:ext cx="705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+ </a:t>
            </a:r>
            <a:r>
              <a:rPr lang="en-US" sz="2400" dirty="0" smtClean="0"/>
              <a:t>  </a:t>
            </a:r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199049" y="5921954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Clausius-Clapeyron</a:t>
            </a:r>
            <a:r>
              <a:rPr lang="en-US" sz="2000" u="sng" dirty="0"/>
              <a:t> Equation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6563982" y="5485709"/>
            <a:ext cx="7620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761467" y="5491787"/>
            <a:ext cx="35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dirty="0" smtClean="0">
                <a:solidFill>
                  <a:srgbClr val="7030A0"/>
                </a:solidFill>
              </a:rPr>
              <a:t>R</a:t>
            </a:r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0561" y="5260955"/>
            <a:ext cx="33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6344321" y="5240635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726667" y="502319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1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31850" y="4247796"/>
            <a:ext cx="2741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/>
              <a:t>P</a:t>
            </a:r>
            <a:r>
              <a:rPr lang="en-US" sz="2000" dirty="0"/>
              <a:t> = </a:t>
            </a:r>
            <a:r>
              <a:rPr lang="en-US" sz="2000" dirty="0" smtClean="0"/>
              <a:t>vapor pressure (</a:t>
            </a:r>
            <a:r>
              <a:rPr lang="en-US" sz="2000" dirty="0" err="1" smtClean="0"/>
              <a:t>atm</a:t>
            </a:r>
            <a:r>
              <a:rPr lang="en-US" sz="2000" dirty="0" smtClean="0"/>
              <a:t>)</a:t>
            </a:r>
            <a:endParaRPr lang="en-US" sz="2000" i="1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42010" y="4697059"/>
            <a:ext cx="240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/>
              <a:t>T</a:t>
            </a:r>
            <a:r>
              <a:rPr lang="en-US" sz="2000"/>
              <a:t> = temperature (K)</a:t>
            </a:r>
            <a:endParaRPr lang="en-US" sz="2000" i="1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21690" y="5146321"/>
            <a:ext cx="389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/>
              <a:t>R</a:t>
            </a:r>
            <a:r>
              <a:rPr lang="en-US" sz="2000" dirty="0"/>
              <a:t> = gas constant (8.314 J/</a:t>
            </a:r>
            <a:r>
              <a:rPr lang="en-US" sz="2000" dirty="0" err="1"/>
              <a:t>K</a:t>
            </a:r>
            <a:r>
              <a:rPr lang="en-US" sz="1800" dirty="0" err="1">
                <a:cs typeface="Arial" charset="0"/>
              </a:rPr>
              <a:t>•</a:t>
            </a:r>
            <a:r>
              <a:rPr lang="en-US" sz="2000" dirty="0" err="1">
                <a:cs typeface="Arial" charset="0"/>
              </a:rPr>
              <a:t>mol</a:t>
            </a:r>
            <a:r>
              <a:rPr lang="en-US" sz="2000" dirty="0">
                <a:cs typeface="Arial" charset="0"/>
              </a:rPr>
              <a:t>)</a:t>
            </a:r>
            <a:endParaRPr lang="en-US" sz="2000" i="1" dirty="0"/>
          </a:p>
        </p:txBody>
      </p:sp>
      <p:sp>
        <p:nvSpPr>
          <p:cNvPr id="37" name="Rectangle 36"/>
          <p:cNvSpPr/>
          <p:nvPr/>
        </p:nvSpPr>
        <p:spPr>
          <a:xfrm>
            <a:off x="467360" y="5608065"/>
            <a:ext cx="4632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vap</a:t>
            </a:r>
            <a:r>
              <a:rPr lang="en-US" dirty="0" smtClean="0"/>
              <a:t> = molar heat of vaporization (J/mol)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11.8</a:t>
            </a:r>
          </a:p>
          <a:p>
            <a:r>
              <a:rPr lang="en-US" sz="2400" b="1" dirty="0" smtClean="0"/>
              <a:t>Page 498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19" grpId="0"/>
      <p:bldP spid="23" grpId="0"/>
      <p:bldP spid="25" grpId="0"/>
      <p:bldP spid="26" grpId="0"/>
      <p:bldP spid="27" grpId="0" animBg="1"/>
      <p:bldP spid="28" grpId="0"/>
      <p:bldP spid="22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451932" y="2070577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6314" y="1746478"/>
            <a:ext cx="936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err="1">
                <a:solidFill>
                  <a:srgbClr val="3333FF"/>
                </a:solidFill>
              </a:rPr>
              <a:t>ln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i="1" dirty="0">
                <a:solidFill>
                  <a:srgbClr val="3333FF"/>
                </a:solidFill>
              </a:rPr>
              <a:t>P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 </a:t>
            </a: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7318" y="1512974"/>
            <a:ext cx="85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7030A0"/>
                </a:solidFill>
              </a:rPr>
              <a:t>H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vap</a:t>
            </a:r>
            <a:endParaRPr lang="en-US" sz="2400" baseline="-25000" dirty="0">
              <a:solidFill>
                <a:srgbClr val="7030A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48476" y="1992779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dirty="0" smtClean="0">
                <a:solidFill>
                  <a:srgbClr val="FFC000"/>
                </a:solidFill>
              </a:rPr>
              <a:t>T</a:t>
            </a:r>
            <a:endParaRPr lang="en-US" sz="2400" i="1" dirty="0">
              <a:solidFill>
                <a:srgbClr val="FFC0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864351" y="2002939"/>
            <a:ext cx="334658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7418" y="1680667"/>
            <a:ext cx="705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+ </a:t>
            </a:r>
            <a:r>
              <a:rPr lang="en-US" sz="2400" dirty="0" smtClean="0"/>
              <a:t>  </a:t>
            </a:r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695951" y="2007021"/>
            <a:ext cx="7620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93436" y="2013099"/>
            <a:ext cx="35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dirty="0" smtClean="0">
                <a:solidFill>
                  <a:srgbClr val="7030A0"/>
                </a:solidFill>
              </a:rPr>
              <a:t>R</a:t>
            </a:r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2530" y="1782267"/>
            <a:ext cx="33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476290" y="1761947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58636" y="154450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1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3339" y="1089999"/>
            <a:ext cx="3801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Clausius-Clapeyron</a:t>
            </a:r>
            <a:r>
              <a:rPr lang="en-US" sz="2000" u="sng" dirty="0"/>
              <a:t> Equation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15219" y="2610908"/>
            <a:ext cx="2741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/>
              <a:t>P</a:t>
            </a:r>
            <a:r>
              <a:rPr lang="en-US" sz="2000" dirty="0"/>
              <a:t> = </a:t>
            </a:r>
            <a:r>
              <a:rPr lang="en-US" sz="2000" dirty="0" smtClean="0"/>
              <a:t>vapor pressure (</a:t>
            </a:r>
            <a:r>
              <a:rPr lang="en-US" sz="2000" dirty="0" err="1" smtClean="0"/>
              <a:t>atm</a:t>
            </a:r>
            <a:r>
              <a:rPr lang="en-US" sz="2000" dirty="0" smtClean="0"/>
              <a:t>)</a:t>
            </a:r>
            <a:endParaRPr lang="en-US" sz="2000" i="1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25379" y="3060171"/>
            <a:ext cx="240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/>
              <a:t>T</a:t>
            </a:r>
            <a:r>
              <a:rPr lang="en-US" sz="2000"/>
              <a:t> = temperature (K)</a:t>
            </a:r>
            <a:endParaRPr lang="en-US" sz="2000" i="1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05059" y="3509433"/>
            <a:ext cx="389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/>
              <a:t>R</a:t>
            </a:r>
            <a:r>
              <a:rPr lang="en-US" sz="2000" dirty="0"/>
              <a:t> = gas constant (8.314 J/</a:t>
            </a:r>
            <a:r>
              <a:rPr lang="en-US" sz="2000" dirty="0" err="1"/>
              <a:t>K</a:t>
            </a:r>
            <a:r>
              <a:rPr lang="en-US" sz="1800" dirty="0" err="1">
                <a:cs typeface="Arial" charset="0"/>
              </a:rPr>
              <a:t>•</a:t>
            </a:r>
            <a:r>
              <a:rPr lang="en-US" sz="2000" dirty="0" err="1">
                <a:cs typeface="Arial" charset="0"/>
              </a:rPr>
              <a:t>mol</a:t>
            </a:r>
            <a:r>
              <a:rPr lang="en-US" sz="2000" dirty="0">
                <a:cs typeface="Arial" charset="0"/>
              </a:rPr>
              <a:t>)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361278" y="3971177"/>
            <a:ext cx="463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i="1" dirty="0" err="1" smtClean="0"/>
              <a:t>H</a:t>
            </a:r>
            <a:r>
              <a:rPr lang="en-US" sz="2000" baseline="-25000" dirty="0" err="1" smtClean="0"/>
              <a:t>vap</a:t>
            </a:r>
            <a:r>
              <a:rPr lang="en-US" sz="2000" dirty="0" smtClean="0"/>
              <a:t> = molar heat of vaporization (J/mol)</a:t>
            </a:r>
            <a:endParaRPr lang="en-US" sz="2000" dirty="0"/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04" y="1177720"/>
            <a:ext cx="3852585" cy="24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Relationship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T and P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7627" y="4412974"/>
            <a:ext cx="80507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86502" y="4702868"/>
            <a:ext cx="74938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chemeClr val="accent4"/>
                </a:solidFill>
              </a:rPr>
              <a:t>Molar heat of vaporization </a:t>
            </a:r>
            <a:r>
              <a:rPr lang="en-US" sz="2000" dirty="0"/>
              <a:t>(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i="1" dirty="0" err="1"/>
              <a:t>H</a:t>
            </a:r>
            <a:r>
              <a:rPr lang="en-US" sz="2000" baseline="-25000" dirty="0" err="1"/>
              <a:t>vap</a:t>
            </a:r>
            <a:r>
              <a:rPr lang="en-US" sz="2000" dirty="0"/>
              <a:t>) is the energy required to vaporize 1 mole of a liquid at its boiling point</a:t>
            </a:r>
            <a:r>
              <a:rPr lang="en-US" sz="2000" dirty="0" smtClean="0"/>
              <a:t>.</a:t>
            </a:r>
          </a:p>
          <a:p>
            <a:pPr algn="l">
              <a:spcBef>
                <a:spcPct val="50000"/>
              </a:spcBef>
            </a:pPr>
            <a:r>
              <a:rPr lang="en-US" sz="2000" dirty="0" smtClean="0"/>
              <a:t>Dependent on the substance and its intermolecular forces.</a:t>
            </a:r>
          </a:p>
          <a:p>
            <a:r>
              <a:rPr lang="en-US" sz="2000" dirty="0" smtClean="0"/>
              <a:t>	more intermolecular force = larger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i="1" dirty="0" err="1" smtClean="0"/>
              <a:t>H</a:t>
            </a:r>
            <a:r>
              <a:rPr lang="en-US" sz="2000" baseline="-25000" dirty="0" err="1" smtClean="0"/>
              <a:t>vap</a:t>
            </a:r>
            <a:endParaRPr lang="en-US" sz="2000" dirty="0" smtClean="0"/>
          </a:p>
          <a:p>
            <a:pPr algn="l">
              <a:spcBef>
                <a:spcPct val="50000"/>
              </a:spcBef>
            </a:pPr>
            <a:r>
              <a:rPr lang="en-US" sz="2000" dirty="0" smtClean="0"/>
              <a:t>Independent of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21EB2-FD9C-48CF-A420-4A56CA3F50C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631489" y="927584"/>
            <a:ext cx="5565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Alternate Forms of the </a:t>
            </a:r>
            <a:r>
              <a:rPr lang="en-US" sz="2000" dirty="0" err="1"/>
              <a:t>Clausius-Clapeyron</a:t>
            </a:r>
            <a:r>
              <a:rPr lang="en-US" sz="2000" dirty="0"/>
              <a:t> Equation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642" y="2850107"/>
            <a:ext cx="3424652" cy="10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53758" y="5530881"/>
            <a:ext cx="8081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we know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i="1" dirty="0" err="1" smtClean="0">
                <a:solidFill>
                  <a:srgbClr val="FF0000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vap</a:t>
            </a:r>
            <a:r>
              <a:rPr lang="en-US" sz="2000" dirty="0" smtClean="0">
                <a:solidFill>
                  <a:srgbClr val="FF0000"/>
                </a:solidFill>
              </a:rPr>
              <a:t>, P and T at one temperature we can predict P at another 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971030" y="3916907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308" y="4327724"/>
            <a:ext cx="3417472" cy="101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Relationship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T and P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642" y="1795671"/>
            <a:ext cx="3143002" cy="339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://assets.openstudy.com/updates/attachments/52fd8a2ee4b0332f69f76626-kinzan-1392350446610-slo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5098" y="1846769"/>
            <a:ext cx="1876742" cy="8703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1584082"/>
            <a:ext cx="412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Slope = change in y/the change in 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11.8</a:t>
            </a:r>
          </a:p>
          <a:p>
            <a:r>
              <a:rPr lang="en-US" sz="2400" b="1" dirty="0" smtClean="0"/>
              <a:t>Page 499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799919" y="5903569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 T (</a:t>
            </a:r>
            <a:r>
              <a:rPr lang="en-US" dirty="0" err="1" smtClean="0">
                <a:solidFill>
                  <a:srgbClr val="FF0000"/>
                </a:solidFill>
              </a:rPr>
              <a:t>bp</a:t>
            </a:r>
            <a:r>
              <a:rPr lang="en-US" dirty="0" smtClean="0">
                <a:solidFill>
                  <a:srgbClr val="FF0000"/>
                </a:solidFill>
              </a:rPr>
              <a:t>) at another 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11.7</a:t>
            </a:r>
          </a:p>
        </p:txBody>
      </p:sp>
      <p:sp>
        <p:nvSpPr>
          <p:cNvPr id="66563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23796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Diethyl ether is a volatile, highly flammable organic liquid that is used mainly as a solvent. 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vapor pressure of diethyl ether is 401 mmHg at 18°C and the </a:t>
            </a:r>
            <a:r>
              <a:rPr lang="en-US" dirty="0" smtClean="0">
                <a:latin typeface="Arial" charset="0"/>
                <a:sym typeface="Symbol" pitchFamily="18" charset="2"/>
              </a:rPr>
              <a:t></a:t>
            </a:r>
            <a:r>
              <a:rPr lang="en-US" i="1" dirty="0" err="1" smtClean="0">
                <a:latin typeface="Arial" charset="0"/>
              </a:rPr>
              <a:t>H</a:t>
            </a:r>
            <a:r>
              <a:rPr lang="en-US" baseline="-25000" dirty="0" err="1" smtClean="0">
                <a:latin typeface="Arial" charset="0"/>
              </a:rPr>
              <a:t>vap</a:t>
            </a:r>
            <a:r>
              <a:rPr lang="en-US" dirty="0" smtClean="0">
                <a:latin typeface="Arial" charset="0"/>
              </a:rPr>
              <a:t> = 26.0 kJ/mol.  Calculate its vapor pressure at 32°C.</a:t>
            </a:r>
          </a:p>
        </p:txBody>
      </p:sp>
      <p:pic>
        <p:nvPicPr>
          <p:cNvPr id="66564" name="Picture 4" descr="16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76" y="3741458"/>
            <a:ext cx="2969108" cy="225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909" y="3274171"/>
            <a:ext cx="3037066" cy="90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780926" y="4330381"/>
            <a:ext cx="2741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/>
              <a:t>P</a:t>
            </a:r>
            <a:r>
              <a:rPr lang="en-US" sz="2000" dirty="0"/>
              <a:t> = </a:t>
            </a:r>
            <a:r>
              <a:rPr lang="en-US" sz="2000" dirty="0" smtClean="0"/>
              <a:t>vapor pressure (</a:t>
            </a:r>
            <a:r>
              <a:rPr lang="en-US" sz="2000" dirty="0" err="1" smtClean="0"/>
              <a:t>atm</a:t>
            </a:r>
            <a:r>
              <a:rPr lang="en-US" sz="2000" dirty="0" smtClean="0"/>
              <a:t>)</a:t>
            </a:r>
            <a:endParaRPr lang="en-US" sz="2000" i="1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91086" y="4779644"/>
            <a:ext cx="240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/>
              <a:t>T</a:t>
            </a:r>
            <a:r>
              <a:rPr lang="en-US" sz="2000"/>
              <a:t> = temperature (K)</a:t>
            </a:r>
            <a:endParaRPr lang="en-US" sz="2000" i="1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70766" y="5228906"/>
            <a:ext cx="389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/>
              <a:t>R</a:t>
            </a:r>
            <a:r>
              <a:rPr lang="en-US" sz="2000" dirty="0"/>
              <a:t> = gas constant (8.314 J/</a:t>
            </a:r>
            <a:r>
              <a:rPr lang="en-US" sz="2000" dirty="0" err="1"/>
              <a:t>K</a:t>
            </a:r>
            <a:r>
              <a:rPr lang="en-US" sz="1800" dirty="0" err="1">
                <a:cs typeface="Arial" charset="0"/>
              </a:rPr>
              <a:t>•</a:t>
            </a:r>
            <a:r>
              <a:rPr lang="en-US" sz="2000" dirty="0" err="1">
                <a:cs typeface="Arial" charset="0"/>
              </a:rPr>
              <a:t>mol</a:t>
            </a:r>
            <a:r>
              <a:rPr lang="en-US" sz="2000" dirty="0">
                <a:cs typeface="Arial" charset="0"/>
              </a:rPr>
              <a:t>)</a:t>
            </a:r>
            <a:endParaRPr lang="en-US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4326985" y="5690650"/>
            <a:ext cx="463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i="1" dirty="0" err="1" smtClean="0"/>
              <a:t>H</a:t>
            </a:r>
            <a:r>
              <a:rPr lang="en-US" sz="2000" baseline="-25000" dirty="0" err="1" smtClean="0"/>
              <a:t>vap</a:t>
            </a:r>
            <a:r>
              <a:rPr lang="en-US" sz="2000" dirty="0" smtClean="0"/>
              <a:t> = molar heat of vaporization (J/mol)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11.7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584897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sz="1100" dirty="0" smtClean="0">
              <a:latin typeface="Arial" charset="0"/>
            </a:endParaRPr>
          </a:p>
          <a:p>
            <a:pPr eaLnBrk="1" hangingPunct="1"/>
            <a:r>
              <a:rPr lang="en-US" sz="2000" b="1" i="1" dirty="0" smtClean="0">
                <a:solidFill>
                  <a:srgbClr val="109769"/>
                </a:solidFill>
                <a:latin typeface="Arial" charset="0"/>
              </a:rPr>
              <a:t>Solution</a:t>
            </a:r>
            <a:r>
              <a:rPr lang="en-US" sz="2000" b="1" i="1" dirty="0" smtClean="0">
                <a:latin typeface="Arial" charset="0"/>
              </a:rPr>
              <a:t>  </a:t>
            </a:r>
            <a:r>
              <a:rPr lang="en-US" sz="2000" dirty="0" smtClean="0">
                <a:latin typeface="Arial" charset="0"/>
              </a:rPr>
              <a:t>Table 11.6 tells us that </a:t>
            </a:r>
            <a:r>
              <a:rPr lang="en-US" sz="2000" dirty="0" smtClean="0">
                <a:latin typeface="Arial" charset="0"/>
                <a:sym typeface="Symbol" pitchFamily="18" charset="2"/>
              </a:rPr>
              <a:t></a:t>
            </a:r>
            <a:r>
              <a:rPr lang="en-US" sz="2000" i="1" dirty="0" err="1" smtClean="0">
                <a:latin typeface="Arial" charset="0"/>
              </a:rPr>
              <a:t>H</a:t>
            </a:r>
            <a:r>
              <a:rPr lang="en-US" sz="2000" baseline="-25000" dirty="0" err="1" smtClean="0">
                <a:latin typeface="Arial" charset="0"/>
              </a:rPr>
              <a:t>vap</a:t>
            </a:r>
            <a:r>
              <a:rPr lang="en-US" sz="2000" dirty="0" smtClean="0">
                <a:latin typeface="Arial" charset="0"/>
              </a:rPr>
              <a:t> = 26.0 kJ/mol.  The data are</a:t>
            </a:r>
          </a:p>
          <a:p>
            <a:pPr eaLnBrk="1" hangingPunct="1"/>
            <a:endParaRPr lang="en-US" sz="2000" dirty="0" smtClean="0">
              <a:latin typeface="Arial" charset="0"/>
            </a:endParaRPr>
          </a:p>
          <a:p>
            <a:pPr eaLnBrk="1" hangingPunct="1"/>
            <a:endParaRPr lang="en-US" sz="2000" dirty="0" smtClean="0">
              <a:latin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</a:rPr>
              <a:t>From Equation (11.5) we have</a:t>
            </a:r>
            <a:br>
              <a:rPr lang="en-US" sz="20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  <a:p>
            <a:endParaRPr lang="en-US" sz="2000" dirty="0" smtClean="0">
              <a:latin typeface="Arial" charset="0"/>
            </a:endParaRPr>
          </a:p>
          <a:p>
            <a:endParaRPr lang="en-US" sz="20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Taking the antilog of both sides (see Appendix 4), we obtain</a:t>
            </a:r>
          </a:p>
          <a:p>
            <a:endParaRPr lang="en-US" sz="1100" dirty="0" smtClean="0">
              <a:latin typeface="Arial" charset="0"/>
            </a:endParaRPr>
          </a:p>
          <a:p>
            <a:endParaRPr lang="en-US" sz="1100" dirty="0" smtClean="0">
              <a:latin typeface="Arial" charset="0"/>
            </a:endParaRPr>
          </a:p>
          <a:p>
            <a:endParaRPr lang="en-US" sz="2000" i="1" dirty="0" smtClean="0">
              <a:latin typeface="Arial" charset="0"/>
            </a:endParaRPr>
          </a:p>
          <a:p>
            <a:r>
              <a:rPr lang="en-US" sz="2000" i="1" dirty="0" smtClean="0">
                <a:latin typeface="Arial" charset="0"/>
              </a:rPr>
              <a:t>			</a:t>
            </a:r>
          </a:p>
          <a:p>
            <a:r>
              <a:rPr lang="en-US" sz="2000" i="1" dirty="0" smtClean="0">
                <a:latin typeface="Arial" charset="0"/>
              </a:rPr>
              <a:t>			P</a:t>
            </a:r>
            <a:r>
              <a:rPr lang="en-US" sz="2000" baseline="-25000" dirty="0" smtClean="0">
                <a:latin typeface="Arial" charset="0"/>
              </a:rPr>
              <a:t>2</a:t>
            </a:r>
            <a:r>
              <a:rPr lang="en-US" sz="2000" dirty="0" smtClean="0">
                <a:latin typeface="Arial" charset="0"/>
              </a:rPr>
              <a:t> = 656 mmHg</a:t>
            </a:r>
          </a:p>
          <a:p>
            <a:endParaRPr lang="en-US" sz="2000" b="1" i="1" dirty="0" smtClean="0">
              <a:solidFill>
                <a:srgbClr val="109769"/>
              </a:solidFill>
              <a:latin typeface="Arial" charset="0"/>
            </a:endParaRPr>
          </a:p>
          <a:p>
            <a:r>
              <a:rPr lang="en-US" sz="2000" b="1" i="1" dirty="0" smtClean="0">
                <a:solidFill>
                  <a:srgbClr val="109769"/>
                </a:solidFill>
                <a:latin typeface="Arial" charset="0"/>
              </a:rPr>
              <a:t>Check  </a:t>
            </a:r>
            <a:r>
              <a:rPr lang="en-US" sz="2000" dirty="0" smtClean="0">
                <a:latin typeface="Arial" charset="0"/>
              </a:rPr>
              <a:t>We expect the vapor pressure to be greater at the higher temperature.  Therefore, the answer is reasonable.</a:t>
            </a:r>
          </a:p>
          <a:p>
            <a:pPr eaLnBrk="1" hangingPunct="1"/>
            <a:endParaRPr lang="en-US" sz="2000" dirty="0" smtClean="0">
              <a:latin typeface="Arial" charset="0"/>
            </a:endParaRP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648" y="1396124"/>
            <a:ext cx="4808813" cy="5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700" y="2453327"/>
            <a:ext cx="4457493" cy="93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9843" y="4095268"/>
            <a:ext cx="2359301" cy="63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A56-9BE3-478C-A50B-BB18DAF69CC3}" type="slidenum">
              <a:rPr lang="en-US"/>
              <a:pPr/>
              <a:t>15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663927" y="0"/>
            <a:ext cx="7793037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 smtClean="0"/>
              <a:t>Closed vs. Open Systems</a:t>
            </a:r>
            <a:endParaRPr lang="en-US" altLang="en-US" sz="4000" u="sng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992" y="2566653"/>
            <a:ext cx="2232741" cy="22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30630" y="1510750"/>
            <a:ext cx="197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Closed System</a:t>
            </a:r>
            <a:endParaRPr lang="en-US" sz="2400" dirty="0">
              <a:solidFill>
                <a:srgbClr val="3333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637" y="2093015"/>
            <a:ext cx="3516927" cy="273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08935" y="1514065"/>
            <a:ext cx="182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Open System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3636" y="5539812"/>
            <a:ext cx="2461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has a Boiling Point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7441" y="4718190"/>
            <a:ext cx="19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at equilibrium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9182" y="4719727"/>
            <a:ext cx="243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not at equilibrium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8169" y="5105804"/>
            <a:ext cx="273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liquid molecules lost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63927" y="0"/>
            <a:ext cx="7793037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 smtClean="0"/>
              <a:t>Boiling Point</a:t>
            </a:r>
            <a:endParaRPr lang="en-US" altLang="en-US" sz="4000" u="sng" dirty="0"/>
          </a:p>
        </p:txBody>
      </p:sp>
      <p:pic>
        <p:nvPicPr>
          <p:cNvPr id="89090" name="Picture 2" descr="http://www.schoolphysics.co.uk/age14-16/Heat%20energy/Heat%20energy/text/Boiling_/images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81" y="4410240"/>
            <a:ext cx="4177884" cy="21396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3" y="3637717"/>
            <a:ext cx="368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vapor pressure &lt; external pressure</a:t>
            </a:r>
            <a:endParaRPr lang="en-US" dirty="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705" y="1550503"/>
            <a:ext cx="2247173" cy="18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8137" y="2369691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Vapor pressure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10535" y="1918252"/>
            <a:ext cx="1" cy="5102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998" y="1041159"/>
            <a:ext cx="186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External pressure </a:t>
            </a:r>
            <a:endParaRPr lang="en-US" dirty="0">
              <a:solidFill>
                <a:srgbClr val="3333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162327" y="1398106"/>
            <a:ext cx="1" cy="549964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8393" y="1543258"/>
            <a:ext cx="2484575" cy="18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356653" y="3650968"/>
            <a:ext cx="368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vapor pressure &gt; external pressure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33914" y="2363067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Vapor pressure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096312" y="1911628"/>
            <a:ext cx="1" cy="5102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247775" y="1034535"/>
            <a:ext cx="186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External pressure </a:t>
            </a:r>
            <a:endParaRPr lang="en-US" dirty="0">
              <a:solidFill>
                <a:srgbClr val="3333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348104" y="1391482"/>
            <a:ext cx="1" cy="549964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95178" y="3313907"/>
            <a:ext cx="132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Lower Temp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07612" y="3317221"/>
            <a:ext cx="137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Higher Temp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6146-D626-4F97-8669-D34F2FAAD6A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646253" y="0"/>
            <a:ext cx="7793037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4000" u="sng" dirty="0" smtClean="0"/>
              <a:t>Vapor Pressure and Boiling Point</a:t>
            </a:r>
            <a:endParaRPr lang="en-US" altLang="en-US" sz="4000" u="sng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7993" y="1083307"/>
            <a:ext cx="8458200" cy="2474904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b="1" i="1" dirty="0">
                <a:solidFill>
                  <a:srgbClr val="0000FF"/>
                </a:solidFill>
              </a:rPr>
              <a:t>boiling point</a:t>
            </a:r>
            <a:r>
              <a:rPr lang="en-US" altLang="en-US" sz="2400" dirty="0"/>
              <a:t> is the temperature at which the liquid’s vapor pressure is equal to the </a:t>
            </a:r>
            <a:r>
              <a:rPr lang="en-US" altLang="en-US" sz="2400" dirty="0" smtClean="0"/>
              <a:t>applied external </a:t>
            </a:r>
            <a:r>
              <a:rPr lang="en-US" altLang="en-US" sz="2400" dirty="0"/>
              <a:t>pressure.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The </a:t>
            </a:r>
            <a:r>
              <a:rPr lang="en-US" altLang="en-US" sz="2400" b="1" i="1" dirty="0">
                <a:solidFill>
                  <a:srgbClr val="0000FF"/>
                </a:solidFill>
              </a:rPr>
              <a:t>normal</a:t>
            </a:r>
            <a:r>
              <a:rPr lang="en-US" altLang="en-US" sz="2400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</a:rPr>
              <a:t>boiling point</a:t>
            </a:r>
            <a:r>
              <a:rPr lang="en-US" altLang="en-US" sz="2400" dirty="0"/>
              <a:t> is the boiling point </a:t>
            </a:r>
            <a:r>
              <a:rPr lang="en-US" altLang="en-US" sz="2400" dirty="0" smtClean="0"/>
              <a:t>when </a:t>
            </a:r>
            <a:r>
              <a:rPr lang="en-US" altLang="en-US" sz="2400" dirty="0"/>
              <a:t>the pressure is exactly 1 atm.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Decreasing the applied external pressure results in a lower boiling point.</a:t>
            </a:r>
            <a:endParaRPr lang="en-US" altLang="en-US" sz="24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588" y="3718028"/>
            <a:ext cx="5573368" cy="249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Solid ↔ Liquid</a:t>
            </a:r>
            <a:endParaRPr lang="en-US" sz="4000" u="sng" dirty="0"/>
          </a:p>
        </p:txBody>
      </p:sp>
      <p:pic>
        <p:nvPicPr>
          <p:cNvPr id="3" name="Picture 6" descr="D:\Ramesh dont del\CHANG-11e\Art File\labeled_jpegs\11_labeled_images\cha02680_t11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930" y="4432646"/>
            <a:ext cx="4919870" cy="22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59022" y="1751942"/>
            <a:ext cx="5158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7030A0"/>
                </a:solidFill>
              </a:rPr>
              <a:t>Molar heat of </a:t>
            </a:r>
            <a:r>
              <a:rPr lang="en-US" sz="2000" b="1" i="1" dirty="0" smtClean="0">
                <a:solidFill>
                  <a:srgbClr val="7030A0"/>
                </a:solidFill>
              </a:rPr>
              <a:t>vaporization </a:t>
            </a:r>
            <a:r>
              <a:rPr lang="en-US" sz="2000" dirty="0"/>
              <a:t>(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i="1" dirty="0" err="1" smtClean="0"/>
              <a:t>H</a:t>
            </a:r>
            <a:r>
              <a:rPr lang="en-US" sz="2000" baseline="-25000" dirty="0" err="1" smtClean="0"/>
              <a:t>vap</a:t>
            </a:r>
            <a:r>
              <a:rPr lang="en-US" sz="2000" dirty="0" smtClean="0"/>
              <a:t>) </a:t>
            </a:r>
            <a:r>
              <a:rPr lang="en-US" sz="2000" dirty="0"/>
              <a:t>is the energy required to </a:t>
            </a:r>
            <a:r>
              <a:rPr lang="en-US" sz="2000" dirty="0" smtClean="0"/>
              <a:t>vaporize </a:t>
            </a:r>
            <a:r>
              <a:rPr lang="en-US" sz="2000" dirty="0"/>
              <a:t>1 mole </a:t>
            </a:r>
            <a:r>
              <a:rPr lang="en-US" sz="2000" dirty="0" smtClean="0"/>
              <a:t>of liquid to gas.</a:t>
            </a:r>
            <a:endParaRPr lang="en-US" sz="2000" b="1" i="1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38422"/>
            <a:ext cx="2644015" cy="38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72272" y="3309454"/>
            <a:ext cx="5158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FF3300"/>
                </a:solidFill>
              </a:rPr>
              <a:t>Molar heat of fusion </a:t>
            </a:r>
            <a:r>
              <a:rPr lang="en-US" sz="2000" dirty="0"/>
              <a:t>(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i="1" dirty="0" err="1"/>
              <a:t>H</a:t>
            </a:r>
            <a:r>
              <a:rPr lang="en-US" sz="2000" baseline="-25000" dirty="0" err="1"/>
              <a:t>fus</a:t>
            </a:r>
            <a:r>
              <a:rPr lang="en-US" sz="2000" dirty="0"/>
              <a:t>) is the energy required to melt 1 mole </a:t>
            </a:r>
            <a:r>
              <a:rPr lang="en-US" sz="2000" dirty="0" smtClean="0"/>
              <a:t>of solid.</a:t>
            </a:r>
            <a:endParaRPr lang="en-US" sz="20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9899" y="1659835"/>
            <a:ext cx="0" cy="1202635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83226" y="2872409"/>
            <a:ext cx="0" cy="127552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11.8</a:t>
            </a:r>
          </a:p>
          <a:p>
            <a:r>
              <a:rPr lang="en-US" sz="2400" b="1" dirty="0" smtClean="0"/>
              <a:t>Page 501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Solid ↔ Gas</a:t>
            </a:r>
            <a:endParaRPr lang="en-US" sz="4000" u="sng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00" y="1534762"/>
            <a:ext cx="2644015" cy="38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755379" y="2932036"/>
            <a:ext cx="367748" cy="1182757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150705" y="1426537"/>
            <a:ext cx="5775518" cy="1614833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Sublimation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is the direct transition from the solid to the vapor state “bypassing” the liquid phase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During sublimation the solid and gas phases are in equilibrium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D:\Ramesh dont del\CHANG-11e\Art File\labeled_jpegs\11_labeled_images\cha02680_ma1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117" y="3034502"/>
            <a:ext cx="1692595" cy="202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402997" y="5033373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Iodine (I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9394" name="Picture 2" descr="http://drinks.seriouseats.com/images/2013/07/20131407-icetr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631" y="3192218"/>
            <a:ext cx="2409723" cy="18092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59827" y="5019263"/>
            <a:ext cx="16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Ice Cubes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11.8</a:t>
            </a:r>
          </a:p>
          <a:p>
            <a:r>
              <a:rPr lang="en-US" sz="2400" b="1" dirty="0" smtClean="0"/>
              <a:t>Page 504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Rectangle 23"/>
          <p:cNvSpPr>
            <a:spLocks noGrp="1" noChangeArrowheads="1"/>
          </p:cNvSpPr>
          <p:nvPr>
            <p:ph type="title"/>
          </p:nvPr>
        </p:nvSpPr>
        <p:spPr>
          <a:xfrm>
            <a:off x="457200" y="31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STATES OF MATTER</a:t>
            </a:r>
          </a:p>
        </p:txBody>
      </p:sp>
      <p:pic>
        <p:nvPicPr>
          <p:cNvPr id="16386" name="Picture 2" descr="Protons and electrons in plasm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9803" y="1399173"/>
            <a:ext cx="1304925" cy="1158875"/>
          </a:xfrm>
          <a:noFill/>
          <a:ln/>
        </p:spPr>
      </p:pic>
      <p:pic>
        <p:nvPicPr>
          <p:cNvPr id="16400" name="Picture 16" descr="Microscopic view of a liquid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603" y="1551573"/>
            <a:ext cx="990600" cy="990600"/>
          </a:xfrm>
          <a:prstGeom prst="rect">
            <a:avLst/>
          </a:prstGeom>
          <a:noFill/>
        </p:spPr>
      </p:pic>
      <p:pic>
        <p:nvPicPr>
          <p:cNvPr id="16401" name="Picture 17" descr="Microscopic view of a ga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603" y="1551573"/>
            <a:ext cx="990600" cy="990600"/>
          </a:xfrm>
          <a:prstGeom prst="rect">
            <a:avLst/>
          </a:prstGeom>
          <a:noFill/>
        </p:spPr>
      </p:pic>
      <p:pic>
        <p:nvPicPr>
          <p:cNvPr id="16402" name="Picture 18" descr="Microscopic view of a solid.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9603" y="1551573"/>
            <a:ext cx="990600" cy="990600"/>
          </a:xfrm>
          <a:prstGeom prst="rect">
            <a:avLst/>
          </a:prstGeom>
          <a:noFill/>
        </p:spPr>
      </p:pic>
      <p:pic>
        <p:nvPicPr>
          <p:cNvPr id="16405" name="Picture 21" descr="matter_state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4003" y="2618373"/>
            <a:ext cx="4524375" cy="1495425"/>
          </a:xfrm>
          <a:prstGeom prst="rect">
            <a:avLst/>
          </a:prstGeom>
          <a:noFill/>
        </p:spPr>
      </p:pic>
      <p:pic>
        <p:nvPicPr>
          <p:cNvPr id="16406" name="Picture 22" descr="Addition of Energy changes sta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7203" y="2555236"/>
            <a:ext cx="70659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272428" y="4227315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CH 11.4-7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970908" y="4240015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CH 11.1-3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041900" y="422731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CH 5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286500" y="4227315"/>
            <a:ext cx="1869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The internet?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50900" y="48895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Phase Change</a:t>
            </a:r>
            <a:r>
              <a:rPr lang="en-US" sz="2400" b="1" dirty="0" smtClean="0"/>
              <a:t>-</a:t>
            </a:r>
          </a:p>
          <a:p>
            <a:pPr marL="457200"/>
            <a:r>
              <a:rPr lang="en-US" sz="2400" dirty="0" smtClean="0"/>
              <a:t>The transformation from one phase to another upon the </a:t>
            </a:r>
            <a:r>
              <a:rPr lang="en-US" sz="2400" dirty="0" smtClean="0">
                <a:solidFill>
                  <a:srgbClr val="3333FF"/>
                </a:solidFill>
              </a:rPr>
              <a:t>addition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release</a:t>
            </a:r>
            <a:r>
              <a:rPr lang="en-US" sz="2400" dirty="0" smtClean="0"/>
              <a:t> of energy. </a:t>
            </a:r>
          </a:p>
          <a:p>
            <a:pPr marL="457200"/>
            <a:r>
              <a:rPr lang="en-US" sz="2400" dirty="0" smtClean="0"/>
              <a:t>Temperature does not change during a phase change.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Solid ↔ Gas</a:t>
            </a:r>
            <a:endParaRPr lang="en-US" sz="4000" u="sng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59022" y="1751942"/>
            <a:ext cx="5158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7030A0"/>
                </a:solidFill>
              </a:rPr>
              <a:t>Molar heat of </a:t>
            </a:r>
            <a:r>
              <a:rPr lang="en-US" sz="2000" b="1" i="1" dirty="0" smtClean="0">
                <a:solidFill>
                  <a:srgbClr val="7030A0"/>
                </a:solidFill>
              </a:rPr>
              <a:t>vaporization </a:t>
            </a:r>
            <a:r>
              <a:rPr lang="en-US" sz="2000" dirty="0"/>
              <a:t>(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i="1" dirty="0" err="1" smtClean="0"/>
              <a:t>H</a:t>
            </a:r>
            <a:r>
              <a:rPr lang="en-US" sz="2000" baseline="-25000" dirty="0" err="1" smtClean="0"/>
              <a:t>vap</a:t>
            </a:r>
            <a:r>
              <a:rPr lang="en-US" sz="2000" dirty="0" smtClean="0"/>
              <a:t>) </a:t>
            </a:r>
            <a:r>
              <a:rPr lang="en-US" sz="2000" dirty="0"/>
              <a:t>is the energy required to </a:t>
            </a:r>
            <a:r>
              <a:rPr lang="en-US" sz="2000" dirty="0" smtClean="0"/>
              <a:t>vaporize </a:t>
            </a:r>
            <a:r>
              <a:rPr lang="en-US" sz="2000" dirty="0"/>
              <a:t>1 mole </a:t>
            </a:r>
            <a:r>
              <a:rPr lang="en-US" sz="2000" dirty="0" smtClean="0"/>
              <a:t>of liquid to gas.</a:t>
            </a:r>
            <a:endParaRPr lang="en-US" sz="2000" b="1" i="1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938422"/>
            <a:ext cx="2644015" cy="38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72272" y="3309454"/>
            <a:ext cx="5158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FF3300"/>
                </a:solidFill>
              </a:rPr>
              <a:t>Molar heat of fusion </a:t>
            </a:r>
            <a:r>
              <a:rPr lang="en-US" sz="2000" dirty="0"/>
              <a:t>(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i="1" dirty="0" err="1"/>
              <a:t>H</a:t>
            </a:r>
            <a:r>
              <a:rPr lang="en-US" sz="2000" baseline="-25000" dirty="0" err="1"/>
              <a:t>fus</a:t>
            </a:r>
            <a:r>
              <a:rPr lang="en-US" sz="2000" dirty="0"/>
              <a:t>) is the energy required to melt 1 mole </a:t>
            </a:r>
            <a:r>
              <a:rPr lang="en-US" sz="2000" dirty="0" smtClean="0"/>
              <a:t>of solid.</a:t>
            </a:r>
            <a:endParaRPr lang="en-US" sz="20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9899" y="1659835"/>
            <a:ext cx="0" cy="1202635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3226" y="2872409"/>
            <a:ext cx="0" cy="127552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71519" y="4694094"/>
            <a:ext cx="4946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FFC000"/>
                </a:solidFill>
              </a:rPr>
              <a:t>Molar heat of sublimation </a:t>
            </a:r>
            <a:r>
              <a:rPr lang="en-US" sz="2000" dirty="0"/>
              <a:t>(</a:t>
            </a:r>
            <a:r>
              <a:rPr lang="en-US" sz="2000" i="1" dirty="0" err="1">
                <a:latin typeface="Symbol" pitchFamily="18" charset="2"/>
              </a:rPr>
              <a:t>D</a:t>
            </a:r>
            <a:r>
              <a:rPr lang="en-US" sz="2000" i="1" dirty="0" err="1"/>
              <a:t>H</a:t>
            </a:r>
            <a:r>
              <a:rPr lang="en-US" sz="2000" baseline="-25000" dirty="0" err="1"/>
              <a:t>sub</a:t>
            </a:r>
            <a:r>
              <a:rPr lang="en-US" sz="2000" dirty="0"/>
              <a:t>) is the energy required to sublime 1 mole of a solid.</a:t>
            </a:r>
            <a:endParaRPr lang="en-US" sz="2000" b="1" i="1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724400" y="5363886"/>
            <a:ext cx="2661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i="1" dirty="0" err="1">
                <a:solidFill>
                  <a:srgbClr val="FFC000"/>
                </a:solidFill>
                <a:latin typeface="Symbol" pitchFamily="18" charset="2"/>
              </a:rPr>
              <a:t>D</a:t>
            </a:r>
            <a:r>
              <a:rPr lang="en-US" sz="2400" b="1" i="1" dirty="0" err="1">
                <a:solidFill>
                  <a:srgbClr val="FFC000"/>
                </a:solidFill>
              </a:rPr>
              <a:t>H</a:t>
            </a:r>
            <a:r>
              <a:rPr lang="en-US" sz="2400" baseline="-25000" dirty="0" err="1">
                <a:solidFill>
                  <a:srgbClr val="FFC000"/>
                </a:solidFill>
              </a:rPr>
              <a:t>sub</a:t>
            </a:r>
            <a:r>
              <a:rPr lang="en-US" sz="2400" baseline="-25000" dirty="0"/>
              <a:t> = </a:t>
            </a:r>
            <a:r>
              <a:rPr lang="en-US" sz="2400" b="1" i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b="1" i="1" dirty="0" err="1">
                <a:solidFill>
                  <a:srgbClr val="FF0000"/>
                </a:solidFill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</a:rPr>
              <a:t>fus</a:t>
            </a:r>
            <a:r>
              <a:rPr lang="en-US" sz="2400" dirty="0"/>
              <a:t> + </a:t>
            </a:r>
            <a:r>
              <a:rPr lang="en-US" sz="2400" b="1" i="1" dirty="0" err="1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400" b="1" i="1" dirty="0" err="1">
                <a:solidFill>
                  <a:srgbClr val="7030A0"/>
                </a:solidFill>
              </a:rPr>
              <a:t>H</a:t>
            </a:r>
            <a:r>
              <a:rPr lang="en-US" sz="2400" baseline="-25000" dirty="0" err="1">
                <a:solidFill>
                  <a:srgbClr val="7030A0"/>
                </a:solidFill>
              </a:rPr>
              <a:t>vap</a:t>
            </a:r>
            <a:endParaRPr lang="en-US" sz="2400" baseline="-25000" dirty="0">
              <a:solidFill>
                <a:srgbClr val="7030A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162550" y="5973417"/>
            <a:ext cx="1768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( Hess’s Law)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7817" y="1679713"/>
            <a:ext cx="0" cy="2451653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89120" y="970280"/>
            <a:ext cx="47244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Temperature vs. Heat added curve.</a:t>
            </a:r>
          </a:p>
          <a:p>
            <a:endParaRPr lang="en-US" sz="2000" dirty="0" smtClean="0"/>
          </a:p>
          <a:p>
            <a:r>
              <a:rPr lang="en-US" sz="2000" dirty="0" smtClean="0"/>
              <a:t>The temperature of the substance does not rise during the phase change.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heat added to the system at the melting and boiling points goes into </a:t>
            </a:r>
            <a:r>
              <a:rPr lang="en-US" sz="2000" dirty="0" smtClean="0"/>
              <a:t>breaking intermolecular forces.</a:t>
            </a:r>
            <a:endParaRPr lang="en-US" sz="2000" dirty="0"/>
          </a:p>
        </p:txBody>
      </p:sp>
      <p:pic>
        <p:nvPicPr>
          <p:cNvPr id="69639" name="Picture 7" descr="11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015"/>
          <a:stretch>
            <a:fillRect/>
          </a:stretch>
        </p:blipFill>
        <p:spPr>
          <a:xfrm>
            <a:off x="527256" y="1092986"/>
            <a:ext cx="3560084" cy="2644127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45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Phase Change and Heating Curve</a:t>
            </a:r>
            <a:endParaRPr lang="en-US" sz="4000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5075" y="4116733"/>
            <a:ext cx="5298026" cy="274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11.8</a:t>
            </a:r>
          </a:p>
          <a:p>
            <a:r>
              <a:rPr lang="en-US" sz="2400" b="1" dirty="0" smtClean="0"/>
              <a:t>Page 503</a:t>
            </a:r>
            <a:endParaRPr lang="en-US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24" y="1065959"/>
            <a:ext cx="5943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</a:t>
            </a:r>
          </a:p>
          <a:p>
            <a:r>
              <a:rPr lang="en-US" sz="2400" b="1" dirty="0" smtClean="0"/>
              <a:t>Page 467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96900" y="4295775"/>
            <a:ext cx="2527300" cy="784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58" name="Picture 2" descr="http://static.fjcdn.com/pictures/Solid+liquid+gas+not+ocbut+enjoy+anyways_9d6ed8_360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539" y="2545342"/>
            <a:ext cx="3652170" cy="274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62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Phase Diagram</a:t>
            </a:r>
            <a:endParaRPr lang="en-US" sz="4000" u="sng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1455" y="1032359"/>
            <a:ext cx="7265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 </a:t>
            </a:r>
            <a:r>
              <a:rPr lang="en-US" sz="2000" b="1" i="1" dirty="0"/>
              <a:t>phase diagram</a:t>
            </a:r>
            <a:r>
              <a:rPr lang="en-US" sz="2000" dirty="0"/>
              <a:t> summarizes the conditions at which a substance exists as a solid, liquid, or </a:t>
            </a:r>
            <a:r>
              <a:rPr lang="en-US" sz="2000" dirty="0" smtClean="0"/>
              <a:t>gas and the places where </a:t>
            </a:r>
            <a:r>
              <a:rPr lang="en-US" sz="2000" dirty="0" err="1" smtClean="0"/>
              <a:t>equilibria</a:t>
            </a:r>
            <a:r>
              <a:rPr lang="en-US" sz="2000" dirty="0" smtClean="0"/>
              <a:t> exist between phases.</a:t>
            </a:r>
            <a:endParaRPr lang="en-US" sz="2000" dirty="0"/>
          </a:p>
        </p:txBody>
      </p:sp>
      <p:pic>
        <p:nvPicPr>
          <p:cNvPr id="7" name="Picture 10" descr="11_26"/>
          <p:cNvPicPr>
            <a:picLocks noChangeAspect="1" noChangeArrowheads="1"/>
          </p:cNvPicPr>
          <p:nvPr/>
        </p:nvPicPr>
        <p:blipFill>
          <a:blip r:embed="rId2" cstate="print"/>
          <a:srcRect b="5446"/>
          <a:stretch>
            <a:fillRect/>
          </a:stretch>
        </p:blipFill>
        <p:spPr>
          <a:xfrm>
            <a:off x="1094311" y="2337625"/>
            <a:ext cx="6980778" cy="3180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11.9</a:t>
            </a:r>
          </a:p>
          <a:p>
            <a:r>
              <a:rPr lang="en-US" sz="2400" b="1" dirty="0" smtClean="0"/>
              <a:t>Page 505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62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Phase Diagram</a:t>
            </a:r>
            <a:endParaRPr lang="en-US" sz="4000" u="sng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56302" y="968670"/>
            <a:ext cx="5256795" cy="2403182"/>
            <a:chOff x="1362666" y="928912"/>
            <a:chExt cx="6429611" cy="2939343"/>
          </a:xfrm>
        </p:grpSpPr>
        <p:pic>
          <p:nvPicPr>
            <p:cNvPr id="7" name="Picture 10" descr="11_26"/>
            <p:cNvPicPr>
              <a:picLocks noChangeAspect="1" noChangeArrowheads="1"/>
            </p:cNvPicPr>
            <p:nvPr/>
          </p:nvPicPr>
          <p:blipFill>
            <a:blip r:embed="rId2" cstate="print"/>
            <a:srcRect b="5446"/>
            <a:stretch>
              <a:fillRect/>
            </a:stretch>
          </p:blipFill>
          <p:spPr>
            <a:xfrm>
              <a:off x="1362666" y="928912"/>
              <a:ext cx="6429611" cy="2929404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3866322" y="3868255"/>
              <a:ext cx="141135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773017" y="1732722"/>
              <a:ext cx="0" cy="12490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287869" y="3538331"/>
            <a:ext cx="64107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Important Notes:</a:t>
            </a:r>
          </a:p>
          <a:p>
            <a:pPr marL="457200">
              <a:spcBef>
                <a:spcPts val="1200"/>
              </a:spcBef>
            </a:pPr>
            <a:r>
              <a:rPr lang="en-US" b="1" dirty="0" smtClean="0"/>
              <a:t>Each line (AC, AB, and AD):</a:t>
            </a:r>
            <a:r>
              <a:rPr lang="en-US" dirty="0" smtClean="0"/>
              <a:t> two phases are in equilibrium.</a:t>
            </a:r>
          </a:p>
          <a:p>
            <a:pPr marL="457200">
              <a:spcBef>
                <a:spcPts val="1200"/>
              </a:spcBef>
            </a:pPr>
            <a:r>
              <a:rPr lang="en-US" b="1" u="sng" dirty="0" smtClean="0"/>
              <a:t>B) The critical point:</a:t>
            </a:r>
            <a:r>
              <a:rPr lang="en-US" b="1" dirty="0" smtClean="0"/>
              <a:t> </a:t>
            </a:r>
            <a:r>
              <a:rPr lang="en-US" dirty="0" smtClean="0"/>
              <a:t>above this critical temperature and critical pressure the liquid and vapor are indistinguishable from each other.</a:t>
            </a:r>
          </a:p>
          <a:p>
            <a:pPr marL="457200">
              <a:spcBef>
                <a:spcPts val="1200"/>
              </a:spcBef>
            </a:pPr>
            <a:r>
              <a:rPr lang="en-US" b="1" u="sng" dirty="0" smtClean="0"/>
              <a:t>Below A: </a:t>
            </a:r>
            <a:r>
              <a:rPr lang="en-US" dirty="0" smtClean="0"/>
              <a:t>the point below which the substance cannot exist as a liquid .</a:t>
            </a:r>
          </a:p>
          <a:p>
            <a:pPr marL="457200">
              <a:spcBef>
                <a:spcPts val="1200"/>
              </a:spcBef>
            </a:pPr>
            <a:r>
              <a:rPr lang="en-US" b="1" u="sng" dirty="0" smtClean="0"/>
              <a:t>A) The triple point:</a:t>
            </a:r>
            <a:r>
              <a:rPr lang="en-US" b="1" dirty="0" smtClean="0"/>
              <a:t> </a:t>
            </a:r>
            <a:r>
              <a:rPr lang="en-US" dirty="0" smtClean="0"/>
              <a:t>the point at which all three states are in equilibrium.</a:t>
            </a:r>
          </a:p>
          <a:p>
            <a:pPr marL="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3E82-2D5A-4ED4-805D-6466907708D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66" y="1568977"/>
            <a:ext cx="4552354" cy="40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7322" y="62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Diagram of Water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0160" y="1133060"/>
            <a:ext cx="38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 melting and boiling points.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83534" y="4370527"/>
            <a:ext cx="406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Solid to liquid with applied pressure. </a:t>
            </a:r>
            <a:endParaRPr lang="en-US" sz="2000" dirty="0"/>
          </a:p>
        </p:txBody>
      </p:sp>
      <p:pic>
        <p:nvPicPr>
          <p:cNvPr id="12" name="Picture 2" descr="cha02680_cia11_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720" y="4821388"/>
            <a:ext cx="2367280" cy="17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83974" y="1583637"/>
            <a:ext cx="38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Triple Point (0.006 </a:t>
            </a:r>
            <a:r>
              <a:rPr lang="en-US" sz="2000" dirty="0" err="1" smtClean="0"/>
              <a:t>atm</a:t>
            </a:r>
            <a:r>
              <a:rPr lang="en-US" sz="2000" dirty="0" smtClean="0"/>
              <a:t> and 0.01 °C)</a:t>
            </a:r>
            <a:endParaRPr lang="en-US" sz="2000" dirty="0"/>
          </a:p>
        </p:txBody>
      </p:sp>
      <p:pic>
        <p:nvPicPr>
          <p:cNvPr id="6148" name="Picture 4" descr="http://i.imgur.com/0NeX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744" y="201295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D2F45-9F54-48A0-A487-7BBBEF588CE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46086" name="Picture 6" descr="11_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991" y="1981891"/>
            <a:ext cx="2545704" cy="29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1609725"/>
            <a:ext cx="5122862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7322" y="62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Diagram of CO</a:t>
            </a:r>
            <a:r>
              <a:rPr kumimoji="0" lang="en-US" sz="40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7322" y="62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Diagram of Carbon</a:t>
            </a:r>
            <a:endParaRPr kumimoji="0" 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Ramesh dont del\CHANG-11e\Art File\labeled_jpegs\11_labeled_images\cha02680_prob11_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094" y="1270222"/>
            <a:ext cx="5950156" cy="47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water phase diat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18" y="982871"/>
            <a:ext cx="4578625" cy="3043961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62CB-4E97-41F9-B77A-EAB14BC862F7}" type="slidenum">
              <a:rPr lang="en-US"/>
              <a:pPr/>
              <a:t>28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85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 smtClean="0"/>
              <a:t>Actual Phase Diagram of Water</a:t>
            </a:r>
            <a:endParaRPr lang="en-US" altLang="en-US" sz="4000" u="sng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553" y="1301059"/>
            <a:ext cx="2337945" cy="222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47863" y="944218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I</a:t>
            </a:r>
            <a:r>
              <a:rPr lang="en-US" u="sng" baseline="-25000" dirty="0" err="1" smtClean="0"/>
              <a:t>h</a:t>
            </a:r>
            <a:r>
              <a:rPr lang="en-US" u="sng" dirty="0" smtClean="0"/>
              <a:t> phase</a:t>
            </a:r>
            <a:endParaRPr lang="en-US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484" y="3908008"/>
            <a:ext cx="2621238" cy="20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51178" y="3591337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I</a:t>
            </a:r>
            <a:r>
              <a:rPr lang="en-US" u="sng" baseline="-25000" dirty="0" err="1" smtClean="0"/>
              <a:t>c</a:t>
            </a:r>
            <a:r>
              <a:rPr lang="en-US" u="sng" dirty="0" smtClean="0"/>
              <a:t> phase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71329" y="4288459"/>
            <a:ext cx="145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ICE VII phase</a:t>
            </a:r>
            <a:endParaRPr lang="en-US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0153" y="4641573"/>
            <a:ext cx="2085868" cy="189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cha02680_roc11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27" y="1398727"/>
            <a:ext cx="8521950" cy="39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6285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Diagram Review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C08F-89FE-4DA4-A201-693429EC313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" name="Rectangle 23"/>
          <p:cNvSpPr txBox="1">
            <a:spLocks noChangeArrowheads="1"/>
          </p:cNvSpPr>
          <p:nvPr/>
        </p:nvSpPr>
        <p:spPr>
          <a:xfrm>
            <a:off x="457200" y="3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Changes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219200"/>
            <a:ext cx="3273929" cy="2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nothingnerdy.wikispaces.com/file/view/changes_of_state.jpg/111547043/changes_of_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4194991"/>
            <a:ext cx="2651125" cy="2204222"/>
          </a:xfrm>
          <a:prstGeom prst="rect">
            <a:avLst/>
          </a:prstGeom>
          <a:noFill/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588" y="1061312"/>
            <a:ext cx="3131814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50825" y="766037"/>
            <a:ext cx="831850" cy="5216525"/>
            <a:chOff x="4758" y="736"/>
            <a:chExt cx="524" cy="3286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4768" y="3576"/>
              <a:ext cx="50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Most</a:t>
              </a:r>
              <a:endParaRPr lang="en-US" sz="2000" dirty="0"/>
            </a:p>
            <a:p>
              <a:r>
                <a:rPr lang="en-US" sz="2000" dirty="0"/>
                <a:t>Order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758" y="736"/>
              <a:ext cx="5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Least</a:t>
              </a:r>
            </a:p>
            <a:p>
              <a:r>
                <a:rPr lang="en-US" sz="2000" dirty="0"/>
                <a:t>Order</a:t>
              </a: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5024" y="1154"/>
              <a:ext cx="0" cy="24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11.8</a:t>
            </a:r>
          </a:p>
          <a:p>
            <a:r>
              <a:rPr lang="en-US" sz="2400" b="1" dirty="0" smtClean="0"/>
              <a:t>Page 495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24" y="1065959"/>
            <a:ext cx="5943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</a:t>
            </a:r>
          </a:p>
          <a:p>
            <a:r>
              <a:rPr lang="en-US" sz="2400" b="1" dirty="0" smtClean="0"/>
              <a:t>Page 467</a:t>
            </a:r>
            <a:endParaRPr lang="en-US" sz="2400" b="1" dirty="0"/>
          </a:p>
        </p:txBody>
      </p:sp>
      <p:pic>
        <p:nvPicPr>
          <p:cNvPr id="70658" name="Picture 2" descr="http://static.fjcdn.com/pictures/Solid+liquid+gas+not+ocbut+enjoy+anyways_9d6ed8_360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539" y="2545342"/>
            <a:ext cx="3652170" cy="274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C08F-89FE-4DA4-A201-693429EC31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Rectangle 23"/>
          <p:cNvSpPr txBox="1">
            <a:spLocks noChangeArrowheads="1"/>
          </p:cNvSpPr>
          <p:nvPr/>
        </p:nvSpPr>
        <p:spPr>
          <a:xfrm>
            <a:off x="457200" y="3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Changes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3700" y="2285452"/>
            <a:ext cx="477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Outline</a:t>
            </a:r>
          </a:p>
          <a:p>
            <a:pPr marL="228600">
              <a:buFont typeface="Arial" pitchFamily="34" charset="0"/>
              <a:buChar char="•"/>
            </a:pPr>
            <a:r>
              <a:rPr lang="en-US" sz="2800" dirty="0" smtClean="0"/>
              <a:t> Liquid ↔ Gas (p 496-501)</a:t>
            </a:r>
          </a:p>
          <a:p>
            <a:pPr marL="228600">
              <a:buFont typeface="Arial" pitchFamily="34" charset="0"/>
              <a:buChar char="•"/>
            </a:pPr>
            <a:endParaRPr lang="en-US" sz="2800" dirty="0" smtClean="0"/>
          </a:p>
          <a:p>
            <a:pPr marL="228600">
              <a:buFont typeface="Arial" pitchFamily="34" charset="0"/>
              <a:buChar char="•"/>
            </a:pPr>
            <a:r>
              <a:rPr lang="en-US" sz="2800" dirty="0" smtClean="0"/>
              <a:t> Solid ↔ Liquid (p 501-503)</a:t>
            </a:r>
          </a:p>
          <a:p>
            <a:pPr marL="228600">
              <a:buFont typeface="Arial" pitchFamily="34" charset="0"/>
              <a:buChar char="•"/>
            </a:pPr>
            <a:endParaRPr lang="en-US" sz="2800" dirty="0" smtClean="0"/>
          </a:p>
          <a:p>
            <a:pPr marL="228600">
              <a:buFont typeface="Arial" pitchFamily="34" charset="0"/>
              <a:buChar char="•"/>
            </a:pPr>
            <a:r>
              <a:rPr lang="en-US" sz="2800" dirty="0" smtClean="0"/>
              <a:t> Solid ↔ Gas (p 504-505)</a:t>
            </a:r>
            <a:endParaRPr lang="en-US" dirty="0"/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1061312"/>
            <a:ext cx="3131814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50825" y="766037"/>
            <a:ext cx="831850" cy="5216525"/>
            <a:chOff x="4758" y="736"/>
            <a:chExt cx="524" cy="3286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4768" y="3576"/>
              <a:ext cx="50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Most</a:t>
              </a:r>
              <a:endParaRPr lang="en-US" sz="2000" dirty="0"/>
            </a:p>
            <a:p>
              <a:r>
                <a:rPr lang="en-US" sz="2000" dirty="0"/>
                <a:t>Order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758" y="736"/>
              <a:ext cx="5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Least</a:t>
              </a:r>
            </a:p>
            <a:p>
              <a:r>
                <a:rPr lang="en-US" sz="2000" dirty="0"/>
                <a:t>Order</a:t>
              </a: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5024" y="1154"/>
              <a:ext cx="0" cy="24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Liquid ↔ Gas</a:t>
            </a:r>
            <a:endParaRPr lang="en-US" sz="4000" u="sng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44" y="3632550"/>
            <a:ext cx="3280328" cy="308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932625"/>
            <a:ext cx="505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Kinetic energy of molecules.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8547" y="2134567"/>
            <a:ext cx="178887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 rot="17134041">
            <a:off x="7691853" y="3961433"/>
            <a:ext cx="276225" cy="71438"/>
            <a:chOff x="600075" y="1443037"/>
            <a:chExt cx="276225" cy="7143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15218099">
            <a:off x="6735624" y="4184028"/>
            <a:ext cx="276225" cy="71438"/>
            <a:chOff x="600075" y="1443037"/>
            <a:chExt cx="276225" cy="7143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5218099">
            <a:off x="6940413" y="3879228"/>
            <a:ext cx="276225" cy="71438"/>
            <a:chOff x="600075" y="1443037"/>
            <a:chExt cx="276225" cy="7143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7134041">
            <a:off x="7218087" y="4034319"/>
            <a:ext cx="276225" cy="71438"/>
            <a:chOff x="600075" y="1443037"/>
            <a:chExt cx="276225" cy="71438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http://mrgrant.ca/1_Content/Liqui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869" y="1431236"/>
            <a:ext cx="1967948" cy="1967948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/>
          <p:nvPr/>
        </p:nvCxnSpPr>
        <p:spPr>
          <a:xfrm flipV="1">
            <a:off x="1769165" y="4492488"/>
            <a:ext cx="4770783" cy="10478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865520">
            <a:off x="3916018" y="4552122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“slow” molecules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637183" y="4114800"/>
            <a:ext cx="5105400" cy="20805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0221697">
            <a:off x="4227444" y="5191540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“fast” molecules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2747" y="5267740"/>
            <a:ext cx="234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molecules are fast enough to escape intermolecular forces.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Liquid ↔ Gas</a:t>
            </a:r>
            <a:endParaRPr lang="en-US" sz="40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208707"/>
            <a:ext cx="173788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717800" y="2961307"/>
            <a:ext cx="787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60" y="1249983"/>
            <a:ext cx="178887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537200" y="2961307"/>
            <a:ext cx="787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900" y="433608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time = 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2500" y="433608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time &gt; 0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 rot="17134041">
            <a:off x="4710113" y="3275631"/>
            <a:ext cx="276225" cy="71438"/>
            <a:chOff x="600075" y="1443037"/>
            <a:chExt cx="276225" cy="7143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5218099">
            <a:off x="4071937" y="3299444"/>
            <a:ext cx="276225" cy="71438"/>
            <a:chOff x="600075" y="1443037"/>
            <a:chExt cx="276225" cy="7143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5218099">
            <a:off x="4276726" y="2994644"/>
            <a:ext cx="276225" cy="71438"/>
            <a:chOff x="600075" y="1443037"/>
            <a:chExt cx="276225" cy="7143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2613573">
            <a:off x="5038726" y="2780331"/>
            <a:ext cx="276225" cy="71438"/>
            <a:chOff x="600075" y="1443037"/>
            <a:chExt cx="276225" cy="7143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9337038">
            <a:off x="3957639" y="2527919"/>
            <a:ext cx="276225" cy="71438"/>
            <a:chOff x="600075" y="1443037"/>
            <a:chExt cx="276225" cy="7143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00800" y="433608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time = ∞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 rot="17134041">
            <a:off x="4862513" y="3428031"/>
            <a:ext cx="276225" cy="71438"/>
            <a:chOff x="600075" y="1443037"/>
            <a:chExt cx="276225" cy="7143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810" y="1275383"/>
            <a:ext cx="1788879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 rot="17134041">
            <a:off x="7256462" y="3243881"/>
            <a:ext cx="276225" cy="71438"/>
            <a:chOff x="600075" y="1443037"/>
            <a:chExt cx="276225" cy="71438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 rot="15218099">
            <a:off x="6864278" y="3312144"/>
            <a:ext cx="276225" cy="71438"/>
            <a:chOff x="600075" y="1443037"/>
            <a:chExt cx="276225" cy="7143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5218099">
            <a:off x="7273925" y="2677144"/>
            <a:ext cx="276225" cy="71438"/>
            <a:chOff x="600075" y="1443037"/>
            <a:chExt cx="276225" cy="71438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12613573">
            <a:off x="7813676" y="2805731"/>
            <a:ext cx="276225" cy="71438"/>
            <a:chOff x="600075" y="1443037"/>
            <a:chExt cx="276225" cy="71438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9337038">
            <a:off x="6732589" y="2553319"/>
            <a:ext cx="276225" cy="71438"/>
            <a:chOff x="600075" y="1443037"/>
            <a:chExt cx="276225" cy="71438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17134041">
            <a:off x="7770813" y="3326432"/>
            <a:ext cx="276225" cy="71438"/>
            <a:chOff x="600075" y="1443037"/>
            <a:chExt cx="276225" cy="7143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 rot="4718430">
            <a:off x="7065408" y="3326432"/>
            <a:ext cx="276225" cy="71438"/>
            <a:chOff x="600075" y="1443037"/>
            <a:chExt cx="276225" cy="71438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4718430">
            <a:off x="6958012" y="2824782"/>
            <a:ext cx="276225" cy="71438"/>
            <a:chOff x="600075" y="1443037"/>
            <a:chExt cx="276225" cy="71438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8130329">
            <a:off x="7561262" y="2354882"/>
            <a:ext cx="276225" cy="71438"/>
            <a:chOff x="600075" y="1443037"/>
            <a:chExt cx="276225" cy="71438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6023412">
            <a:off x="7046912" y="2335830"/>
            <a:ext cx="276225" cy="71438"/>
            <a:chOff x="600075" y="1443037"/>
            <a:chExt cx="276225" cy="71438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 rot="3623157">
            <a:off x="6615112" y="2259630"/>
            <a:ext cx="276225" cy="71438"/>
            <a:chOff x="600075" y="1443037"/>
            <a:chExt cx="276225" cy="71438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 rot="3623157">
            <a:off x="7516812" y="3262930"/>
            <a:ext cx="276225" cy="71438"/>
            <a:chOff x="600075" y="1443037"/>
            <a:chExt cx="276225" cy="71438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 rot="17134041">
            <a:off x="7504113" y="2888282"/>
            <a:ext cx="276225" cy="71438"/>
            <a:chOff x="600075" y="1443037"/>
            <a:chExt cx="276225" cy="71438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202636" y="3667538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Liquid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013175" y="5362492"/>
            <a:ext cx="308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molecules in =</a:t>
            </a:r>
          </a:p>
          <a:p>
            <a:r>
              <a:rPr lang="en-US" dirty="0" smtClean="0"/>
              <a:t>	# of molecules out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317975" y="4884972"/>
            <a:ext cx="21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 equilibrium!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61270" y="6033052"/>
            <a:ext cx="308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of </a:t>
            </a:r>
            <a:r>
              <a:rPr lang="en-US" dirty="0" smtClean="0">
                <a:solidFill>
                  <a:srgbClr val="3333FF"/>
                </a:solidFill>
              </a:rPr>
              <a:t>evaporation </a:t>
            </a:r>
            <a:r>
              <a:rPr lang="en-US" dirty="0" smtClean="0"/>
              <a:t>=</a:t>
            </a:r>
          </a:p>
          <a:p>
            <a:r>
              <a:rPr lang="en-US" dirty="0" smtClean="0"/>
              <a:t>	 rate of </a:t>
            </a:r>
            <a:r>
              <a:rPr lang="en-US" dirty="0" smtClean="0">
                <a:solidFill>
                  <a:srgbClr val="3333FF"/>
                </a:solidFill>
              </a:rPr>
              <a:t>condensation</a:t>
            </a:r>
            <a:endParaRPr lang="en-US" dirty="0">
              <a:solidFill>
                <a:srgbClr val="3333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 rot="4718430">
            <a:off x="6601583" y="3319805"/>
            <a:ext cx="276225" cy="71438"/>
            <a:chOff x="600075" y="1443037"/>
            <a:chExt cx="276225" cy="71438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76" grpId="0"/>
      <p:bldP spid="77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Liquid ↔ Gas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99" y="2136851"/>
            <a:ext cx="39004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951" y="1104973"/>
            <a:ext cx="36757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Molecular motion causes force.</a:t>
            </a:r>
          </a:p>
          <a:p>
            <a:pPr algn="ctr"/>
            <a:r>
              <a:rPr lang="en-US" dirty="0" smtClean="0"/>
              <a:t>Force creates pressure.</a:t>
            </a:r>
          </a:p>
          <a:p>
            <a:pPr algn="ctr"/>
            <a:r>
              <a:rPr lang="en-US" dirty="0" smtClean="0"/>
              <a:t>We can measure the pressure.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3444" y="2464904"/>
            <a:ext cx="1441174" cy="32997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46852" y="1987826"/>
            <a:ext cx="1162878" cy="4671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437380" y="1003854"/>
            <a:ext cx="4703970" cy="5124993"/>
          </a:xfrm>
          <a:prstGeom prst="rect">
            <a:avLst/>
          </a:prstGeom>
          <a:noFill/>
          <a:ln/>
        </p:spPr>
        <p:txBody>
          <a:bodyPr wrap="square" lIns="90488" tIns="44450" rIns="90488" bIns="4445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Vapor pressure (VP)-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is the </a:t>
            </a:r>
            <a:r>
              <a:rPr lang="en-US" b="1" dirty="0" smtClean="0"/>
              <a:t>pressure</a:t>
            </a:r>
            <a:r>
              <a:rPr lang="en-US" dirty="0" smtClean="0"/>
              <a:t> exerted by a </a:t>
            </a:r>
            <a:r>
              <a:rPr lang="en-US" b="1" dirty="0" smtClean="0"/>
              <a:t>vapor</a:t>
            </a:r>
            <a:r>
              <a:rPr lang="en-US" dirty="0" smtClean="0"/>
              <a:t> in equilibrium with its condensed phases (solid or liquid) at a given temperature </a:t>
            </a:r>
            <a:r>
              <a:rPr lang="en-US" u="sng" dirty="0" smtClean="0"/>
              <a:t>in a closed system</a:t>
            </a:r>
            <a:r>
              <a:rPr lang="en-US" dirty="0" smtClean="0"/>
              <a:t>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# of molecules in =</a:t>
            </a:r>
          </a:p>
          <a:p>
            <a:r>
              <a:rPr lang="en-US" dirty="0" smtClean="0"/>
              <a:t>	# of molecules out</a:t>
            </a:r>
            <a:endParaRPr kumimoji="0" lang="en-US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altLang="en-US" dirty="0" smtClean="0"/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dirty="0" smtClean="0"/>
              <a:t>rate of </a:t>
            </a:r>
            <a:r>
              <a:rPr lang="en-US" altLang="en-US" dirty="0" smtClean="0">
                <a:solidFill>
                  <a:srgbClr val="3333FF"/>
                </a:solidFill>
              </a:rPr>
              <a:t>evaporation</a:t>
            </a:r>
            <a:r>
              <a:rPr lang="en-US" altLang="en-US" dirty="0" smtClean="0"/>
              <a:t> =</a:t>
            </a:r>
          </a:p>
          <a:p>
            <a:pPr marL="342900" lvl="0" indent="-342900"/>
            <a:r>
              <a:rPr lang="en-US" altLang="en-US" dirty="0" smtClean="0"/>
              <a:t>		rate of </a:t>
            </a:r>
            <a:r>
              <a:rPr lang="en-US" altLang="en-US" dirty="0" smtClean="0">
                <a:solidFill>
                  <a:srgbClr val="3333FF"/>
                </a:solidFill>
              </a:rPr>
              <a:t>condensation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altLang="en-US" dirty="0" smtClean="0"/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dirty="0" smtClean="0"/>
              <a:t>At a given temperature:</a:t>
            </a:r>
          </a:p>
          <a:p>
            <a:pPr marL="800100" lvl="1" indent="-342900">
              <a:spcBef>
                <a:spcPts val="1200"/>
              </a:spcBef>
            </a:pPr>
            <a:r>
              <a:rPr lang="en-US" altLang="en-US" dirty="0" smtClean="0"/>
              <a:t>	Weaker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intermolecular forces = </a:t>
            </a:r>
          </a:p>
          <a:p>
            <a:pPr marL="800100" lvl="1" indent="-342900"/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molecules out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endParaRPr kumimoji="0" lang="en-US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/>
            <a:r>
              <a:rPr lang="en-US" altLang="en-US" dirty="0" smtClean="0"/>
              <a:t>			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vapor pressure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9550" y="6285170"/>
            <a:ext cx="615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en-US" altLang="en-US" sz="2400" dirty="0" smtClean="0">
                <a:solidFill>
                  <a:srgbClr val="FF0000"/>
                </a:solidFill>
              </a:rPr>
              <a:t>Vapor pressure is temperature dependent!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CA9E-D697-425E-A353-CDB9D9FDE3C6}" type="slidenum">
              <a:rPr lang="en-US"/>
              <a:pPr/>
              <a:t>8</a:t>
            </a:fld>
            <a:endParaRPr lang="en-US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35075" y="2037521"/>
            <a:ext cx="4502520" cy="2679235"/>
          </a:xfrm>
          <a:prstGeom prst="rect">
            <a:avLst/>
          </a:prstGeom>
          <a:noFill/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7548560" y="545782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89487" y="977678"/>
            <a:ext cx="615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en-US" altLang="en-US" sz="2400" dirty="0" smtClean="0">
                <a:solidFill>
                  <a:srgbClr val="FF0000"/>
                </a:solidFill>
              </a:rPr>
              <a:t>Vapor pressure is temperature dependent!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Liquid ↔ Gas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71" y="4952071"/>
            <a:ext cx="47139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Higher temperature (T) =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       higher average kinetic energy =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	more molecules escaping solution =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	          higher vapor pressure (P)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0964" y="1633193"/>
            <a:ext cx="1243138" cy="217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 rot="15218099">
            <a:off x="6514097" y="3018773"/>
            <a:ext cx="191956" cy="49644"/>
            <a:chOff x="600075" y="1443037"/>
            <a:chExt cx="276225" cy="7143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5218099">
            <a:off x="6403228" y="2408531"/>
            <a:ext cx="191956" cy="49644"/>
            <a:chOff x="600075" y="1443037"/>
            <a:chExt cx="276225" cy="7143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2613573">
            <a:off x="6738558" y="2607221"/>
            <a:ext cx="191956" cy="49644"/>
            <a:chOff x="600075" y="1443037"/>
            <a:chExt cx="276225" cy="71438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8130329">
            <a:off x="7030290" y="2383365"/>
            <a:ext cx="191956" cy="49644"/>
            <a:chOff x="600075" y="1443037"/>
            <a:chExt cx="276225" cy="71438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3623157">
            <a:off x="6900010" y="2994512"/>
            <a:ext cx="191956" cy="49644"/>
            <a:chOff x="600075" y="1443037"/>
            <a:chExt cx="276225" cy="7143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17134041">
            <a:off x="7199298" y="2654646"/>
            <a:ext cx="191956" cy="49644"/>
            <a:chOff x="600075" y="1443037"/>
            <a:chExt cx="276225" cy="7143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339" y="4216296"/>
            <a:ext cx="1243138" cy="217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12"/>
          <p:cNvGrpSpPr/>
          <p:nvPr/>
        </p:nvGrpSpPr>
        <p:grpSpPr>
          <a:xfrm rot="17134041">
            <a:off x="6811851" y="5584256"/>
            <a:ext cx="191956" cy="49644"/>
            <a:chOff x="600075" y="1443037"/>
            <a:chExt cx="276225" cy="71438"/>
          </a:xfrm>
        </p:grpSpPr>
        <p:cxnSp>
          <p:nvCxnSpPr>
            <p:cNvPr id="92" name="Straight Arrow Connector 13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4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15"/>
          <p:cNvGrpSpPr/>
          <p:nvPr/>
        </p:nvGrpSpPr>
        <p:grpSpPr>
          <a:xfrm rot="15218099">
            <a:off x="6477655" y="5631693"/>
            <a:ext cx="191956" cy="49644"/>
            <a:chOff x="600075" y="1443037"/>
            <a:chExt cx="276225" cy="71438"/>
          </a:xfrm>
        </p:grpSpPr>
        <p:cxnSp>
          <p:nvCxnSpPr>
            <p:cNvPr id="90" name="Straight Arrow Connector 16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18"/>
          <p:cNvGrpSpPr/>
          <p:nvPr/>
        </p:nvGrpSpPr>
        <p:grpSpPr>
          <a:xfrm rot="15218099">
            <a:off x="6823987" y="5190416"/>
            <a:ext cx="191956" cy="49644"/>
            <a:chOff x="600075" y="1443037"/>
            <a:chExt cx="276225" cy="71438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21"/>
          <p:cNvGrpSpPr/>
          <p:nvPr/>
        </p:nvGrpSpPr>
        <p:grpSpPr>
          <a:xfrm rot="12613573">
            <a:off x="7199074" y="5279774"/>
            <a:ext cx="191956" cy="49644"/>
            <a:chOff x="600075" y="1443037"/>
            <a:chExt cx="276225" cy="71438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24"/>
          <p:cNvGrpSpPr/>
          <p:nvPr/>
        </p:nvGrpSpPr>
        <p:grpSpPr>
          <a:xfrm rot="19337038">
            <a:off x="6447799" y="5104366"/>
            <a:ext cx="191956" cy="49644"/>
            <a:chOff x="600075" y="1443037"/>
            <a:chExt cx="276225" cy="71438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27"/>
          <p:cNvGrpSpPr/>
          <p:nvPr/>
        </p:nvGrpSpPr>
        <p:grpSpPr>
          <a:xfrm rot="17134041">
            <a:off x="7149409" y="5621745"/>
            <a:ext cx="191956" cy="49644"/>
            <a:chOff x="600075" y="1443037"/>
            <a:chExt cx="276225" cy="71438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30"/>
          <p:cNvGrpSpPr/>
          <p:nvPr/>
        </p:nvGrpSpPr>
        <p:grpSpPr>
          <a:xfrm rot="4718430">
            <a:off x="6642021" y="5611806"/>
            <a:ext cx="191956" cy="49644"/>
            <a:chOff x="600075" y="1443037"/>
            <a:chExt cx="276225" cy="71438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33"/>
          <p:cNvGrpSpPr/>
          <p:nvPr/>
        </p:nvGrpSpPr>
        <p:grpSpPr>
          <a:xfrm rot="4718430">
            <a:off x="6604451" y="5293013"/>
            <a:ext cx="191956" cy="49644"/>
            <a:chOff x="600075" y="1443037"/>
            <a:chExt cx="276225" cy="71438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36"/>
          <p:cNvGrpSpPr/>
          <p:nvPr/>
        </p:nvGrpSpPr>
        <p:grpSpPr>
          <a:xfrm rot="8130329">
            <a:off x="7023665" y="4966468"/>
            <a:ext cx="191956" cy="49644"/>
            <a:chOff x="600075" y="1443037"/>
            <a:chExt cx="276225" cy="71438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39"/>
          <p:cNvGrpSpPr/>
          <p:nvPr/>
        </p:nvGrpSpPr>
        <p:grpSpPr>
          <a:xfrm rot="6023412">
            <a:off x="6666230" y="4953228"/>
            <a:ext cx="191956" cy="49644"/>
            <a:chOff x="600075" y="1443037"/>
            <a:chExt cx="276225" cy="71438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42"/>
          <p:cNvGrpSpPr/>
          <p:nvPr/>
        </p:nvGrpSpPr>
        <p:grpSpPr>
          <a:xfrm rot="3623157">
            <a:off x="6366161" y="4900274"/>
            <a:ext cx="191956" cy="49644"/>
            <a:chOff x="600075" y="1443037"/>
            <a:chExt cx="276225" cy="71438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45"/>
          <p:cNvGrpSpPr/>
          <p:nvPr/>
        </p:nvGrpSpPr>
        <p:grpSpPr>
          <a:xfrm rot="3623157">
            <a:off x="6992775" y="5597493"/>
            <a:ext cx="191956" cy="49644"/>
            <a:chOff x="600075" y="1443037"/>
            <a:chExt cx="276225" cy="71438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48"/>
          <p:cNvGrpSpPr/>
          <p:nvPr/>
        </p:nvGrpSpPr>
        <p:grpSpPr>
          <a:xfrm rot="17134041">
            <a:off x="6983951" y="5337141"/>
            <a:ext cx="191956" cy="49644"/>
            <a:chOff x="600075" y="1443037"/>
            <a:chExt cx="276225" cy="71438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ounded Rectangle 93"/>
          <p:cNvSpPr/>
          <p:nvPr/>
        </p:nvSpPr>
        <p:spPr>
          <a:xfrm>
            <a:off x="6122502" y="1570381"/>
            <a:ext cx="1441174" cy="229593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564291" y="2295939"/>
            <a:ext cx="3558210" cy="24847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6125817" y="4147897"/>
            <a:ext cx="1441174" cy="22959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3156773" y="2637182"/>
            <a:ext cx="3045241" cy="1567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30"/>
          <p:cNvGrpSpPr/>
          <p:nvPr/>
        </p:nvGrpSpPr>
        <p:grpSpPr>
          <a:xfrm rot="4718430">
            <a:off x="6327282" y="5654710"/>
            <a:ext cx="191956" cy="49644"/>
            <a:chOff x="600075" y="1443037"/>
            <a:chExt cx="276225" cy="71438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609600" y="1481137"/>
              <a:ext cx="266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600075" y="14430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575269" y="2460002"/>
            <a:ext cx="15342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B0F0"/>
                </a:solidFill>
              </a:rPr>
              <a:t>Lower T =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B0F0"/>
                </a:solidFill>
              </a:rPr>
              <a:t>        Lower 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89407" y="4878695"/>
            <a:ext cx="15342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Higher T =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        Higher 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11.8</a:t>
            </a:r>
          </a:p>
          <a:p>
            <a:r>
              <a:rPr lang="en-US" sz="2400" b="1" dirty="0" smtClean="0"/>
              <a:t>Page 496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94" grpId="0" animBg="1"/>
      <p:bldP spid="97" grpId="0" animBg="1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por pressure - solv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6730" y="3120769"/>
            <a:ext cx="4730906" cy="36096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CA9E-D697-425E-A353-CDB9D9FDE3C6}" type="slidenum">
              <a:rPr lang="en-US"/>
              <a:pPr/>
              <a:t>9</a:t>
            </a:fld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7319963" y="545782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Relationship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T and P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82" y="1003852"/>
            <a:ext cx="54267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3333FF"/>
                </a:solidFill>
              </a:rPr>
              <a:t>The experiment-</a:t>
            </a:r>
          </a:p>
          <a:p>
            <a:pPr marL="396875" indent="11906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Close container with pressure gauge.</a:t>
            </a:r>
          </a:p>
          <a:p>
            <a:pPr marL="396875" indent="11906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Filled with liquid.</a:t>
            </a:r>
          </a:p>
          <a:p>
            <a:pPr marL="396875" indent="11906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Increase temperature and measure pressure.</a:t>
            </a:r>
          </a:p>
          <a:p>
            <a:pPr marL="396875" indent="11906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Graph pressure vs. temperature. </a:t>
            </a:r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181" y="853600"/>
            <a:ext cx="1766593" cy="172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be 11"/>
          <p:cNvSpPr/>
          <p:nvPr/>
        </p:nvSpPr>
        <p:spPr>
          <a:xfrm>
            <a:off x="5555974" y="2564296"/>
            <a:ext cx="1302027" cy="288234"/>
          </a:xfrm>
          <a:prstGeom prst="cube">
            <a:avLst/>
          </a:prstGeom>
          <a:ln w="12700">
            <a:solidFill>
              <a:srgbClr val="00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Hot Plate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11.8</a:t>
            </a:r>
          </a:p>
          <a:p>
            <a:r>
              <a:rPr lang="en-US" sz="2400" b="1" dirty="0" smtClean="0"/>
              <a:t>Page 497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56579" y="4105469"/>
            <a:ext cx="1884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point on the line is the boiling point at that pressure.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1032</Words>
  <Application>Microsoft Office PowerPoint</Application>
  <PresentationFormat>On-screen Show (4:3)</PresentationFormat>
  <Paragraphs>238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STATES OF MATTER</vt:lpstr>
      <vt:lpstr>Slide 3</vt:lpstr>
      <vt:lpstr>Slide 4</vt:lpstr>
      <vt:lpstr>Liquid ↔ Gas</vt:lpstr>
      <vt:lpstr>Liquid ↔ Gas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Closed vs. Open Systems</vt:lpstr>
      <vt:lpstr>Boiling Point</vt:lpstr>
      <vt:lpstr>Vapor Pressure and Boiling Point</vt:lpstr>
      <vt:lpstr>Solid ↔ Liquid</vt:lpstr>
      <vt:lpstr>Solid ↔ Gas</vt:lpstr>
      <vt:lpstr>Solid ↔ Gas</vt:lpstr>
      <vt:lpstr>Phase Change and Heating Curve</vt:lpstr>
      <vt:lpstr>Slide 22</vt:lpstr>
      <vt:lpstr>Phase Diagram</vt:lpstr>
      <vt:lpstr>Phase Diagram</vt:lpstr>
      <vt:lpstr>Slide 25</vt:lpstr>
      <vt:lpstr>Slide 26</vt:lpstr>
      <vt:lpstr>Slide 27</vt:lpstr>
      <vt:lpstr>Actual Phase Diagram of Water</vt:lpstr>
      <vt:lpstr>Slide 29</vt:lpstr>
      <vt:lpstr>Slide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Intermolecular Forces and Liquids and Solids</dc:title>
  <dc:creator>Vastib</dc:creator>
  <cp:lastModifiedBy>Vastib</cp:lastModifiedBy>
  <cp:revision>49</cp:revision>
  <dcterms:created xsi:type="dcterms:W3CDTF">2015-01-06T23:42:48Z</dcterms:created>
  <dcterms:modified xsi:type="dcterms:W3CDTF">2015-04-24T17:47:00Z</dcterms:modified>
</cp:coreProperties>
</file>